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system of higher professional education in Kazakhstan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Lecture 3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778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Conditionally</a:t>
            </a:r>
            <a:r>
              <a:rPr lang="ru-RU" dirty="0"/>
              <a:t>, </a:t>
            </a:r>
            <a:r>
              <a:rPr lang="ru-RU" b="1" dirty="0" err="1"/>
              <a:t>in</a:t>
            </a:r>
            <a:r>
              <a:rPr lang="ru-RU" b="1" dirty="0"/>
              <a:t> 2010, a </a:t>
            </a:r>
            <a:r>
              <a:rPr lang="ru-RU" b="1" dirty="0" err="1"/>
              <a:t>new</a:t>
            </a:r>
            <a:r>
              <a:rPr lang="ru-RU" b="1" dirty="0"/>
              <a:t> </a:t>
            </a:r>
            <a:r>
              <a:rPr lang="ru-RU" b="1" dirty="0" err="1"/>
              <a:t>strategic</a:t>
            </a:r>
            <a:r>
              <a:rPr lang="ru-RU" b="1" dirty="0"/>
              <a:t> </a:t>
            </a:r>
            <a:r>
              <a:rPr lang="ru-RU" b="1" dirty="0" err="1"/>
              <a:t>stage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development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higher</a:t>
            </a:r>
            <a:r>
              <a:rPr lang="ru-RU" b="1" dirty="0"/>
              <a:t> </a:t>
            </a:r>
            <a:r>
              <a:rPr lang="ru-RU" b="1" dirty="0" err="1"/>
              <a:t>education</a:t>
            </a:r>
            <a:r>
              <a:rPr lang="ru-RU" b="1" dirty="0"/>
              <a:t> </a:t>
            </a:r>
            <a:r>
              <a:rPr lang="ru-RU" b="1" dirty="0" err="1"/>
              <a:t>system</a:t>
            </a:r>
            <a:r>
              <a:rPr lang="ru-RU" b="1" dirty="0"/>
              <a:t> </a:t>
            </a:r>
            <a:r>
              <a:rPr lang="ru-RU" b="1" dirty="0" err="1"/>
              <a:t>began</a:t>
            </a:r>
            <a:r>
              <a:rPr lang="ru-RU" b="1" dirty="0"/>
              <a:t>, </a:t>
            </a:r>
            <a:r>
              <a:rPr lang="ru-RU" b="1" dirty="0" err="1"/>
              <a:t>aimed</a:t>
            </a:r>
            <a:r>
              <a:rPr lang="ru-RU" b="1" dirty="0"/>
              <a:t> </a:t>
            </a:r>
            <a:r>
              <a:rPr lang="ru-RU" b="1" dirty="0" err="1"/>
              <a:t>at</a:t>
            </a:r>
            <a:r>
              <a:rPr lang="ru-RU" b="1" dirty="0"/>
              <a:t> </a:t>
            </a:r>
            <a:r>
              <a:rPr lang="ru-RU" b="1" dirty="0" err="1"/>
              <a:t>strengthening</a:t>
            </a:r>
            <a:r>
              <a:rPr lang="ru-RU" b="1" dirty="0"/>
              <a:t> </a:t>
            </a:r>
            <a:r>
              <a:rPr lang="ru-RU" b="1" dirty="0" err="1"/>
              <a:t>Kazakhstan's</a:t>
            </a:r>
            <a:r>
              <a:rPr lang="ru-RU" b="1" dirty="0"/>
              <a:t> </a:t>
            </a:r>
            <a:r>
              <a:rPr lang="ru-RU" b="1" dirty="0" err="1"/>
              <a:t>position</a:t>
            </a:r>
            <a:r>
              <a:rPr lang="ru-RU" b="1" dirty="0"/>
              <a:t> </a:t>
            </a:r>
            <a:r>
              <a:rPr lang="ru-RU" b="1" dirty="0" err="1"/>
              <a:t>in</a:t>
            </a:r>
            <a:r>
              <a:rPr lang="ru-RU" b="1" dirty="0"/>
              <a:t> </a:t>
            </a:r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world</a:t>
            </a:r>
            <a:r>
              <a:rPr lang="ru-RU" b="1" dirty="0"/>
              <a:t> </a:t>
            </a:r>
            <a:r>
              <a:rPr lang="ru-RU" b="1" dirty="0" err="1"/>
              <a:t>educational</a:t>
            </a:r>
            <a:r>
              <a:rPr lang="ru-RU" b="1" dirty="0"/>
              <a:t> </a:t>
            </a:r>
            <a:r>
              <a:rPr lang="ru-RU" b="1" dirty="0" err="1"/>
              <a:t>space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err="1"/>
              <a:t>Kazakhstan</a:t>
            </a:r>
            <a:r>
              <a:rPr lang="ru-RU" dirty="0"/>
              <a:t> </a:t>
            </a:r>
            <a:r>
              <a:rPr lang="ru-RU" dirty="0" err="1"/>
              <a:t>joined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Bologna</a:t>
            </a:r>
            <a:r>
              <a:rPr lang="ru-RU" dirty="0"/>
              <a:t> </a:t>
            </a:r>
            <a:r>
              <a:rPr lang="ru-RU" dirty="0" err="1"/>
              <a:t>process</a:t>
            </a:r>
            <a:r>
              <a:rPr lang="ru-RU" dirty="0"/>
              <a:t>. A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state</a:t>
            </a:r>
            <a:r>
              <a:rPr lang="ru-RU" dirty="0"/>
              <a:t> </a:t>
            </a:r>
            <a:r>
              <a:rPr lang="ru-RU" dirty="0" err="1"/>
              <a:t>program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development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education</a:t>
            </a:r>
            <a:r>
              <a:rPr lang="ru-RU" dirty="0"/>
              <a:t> </a:t>
            </a:r>
            <a:r>
              <a:rPr lang="ru-RU" dirty="0" err="1"/>
              <a:t>until</a:t>
            </a:r>
            <a:r>
              <a:rPr lang="ru-RU" dirty="0"/>
              <a:t> 2020 </a:t>
            </a:r>
            <a:r>
              <a:rPr lang="ru-RU" dirty="0" err="1"/>
              <a:t>was</a:t>
            </a:r>
            <a:r>
              <a:rPr lang="ru-RU" dirty="0"/>
              <a:t> </a:t>
            </a:r>
            <a:r>
              <a:rPr lang="ru-RU" dirty="0" err="1"/>
              <a:t>adopted</a:t>
            </a:r>
            <a:r>
              <a:rPr lang="ru-RU" dirty="0"/>
              <a:t>.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goal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program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increase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competitiveness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education</a:t>
            </a:r>
            <a:r>
              <a:rPr lang="ru-RU" dirty="0"/>
              <a:t>,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develop</a:t>
            </a:r>
            <a:r>
              <a:rPr lang="ru-RU" dirty="0"/>
              <a:t> </a:t>
            </a:r>
            <a:r>
              <a:rPr lang="ru-RU" dirty="0" err="1"/>
              <a:t>human</a:t>
            </a:r>
            <a:r>
              <a:rPr lang="ru-RU" dirty="0"/>
              <a:t> </a:t>
            </a:r>
            <a:r>
              <a:rPr lang="ru-RU" dirty="0" err="1"/>
              <a:t>capital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ensuring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availability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quality</a:t>
            </a:r>
            <a:r>
              <a:rPr lang="ru-RU" dirty="0"/>
              <a:t> </a:t>
            </a:r>
            <a:r>
              <a:rPr lang="ru-RU" dirty="0" err="1"/>
              <a:t>education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sustainable</a:t>
            </a:r>
            <a:r>
              <a:rPr lang="ru-RU" dirty="0"/>
              <a:t> </a:t>
            </a:r>
            <a:r>
              <a:rPr lang="ru-RU" dirty="0" err="1"/>
              <a:t>growth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economy</a:t>
            </a:r>
            <a:r>
              <a:rPr lang="ru-RU" dirty="0"/>
              <a:t> (</a:t>
            </a:r>
            <a:r>
              <a:rPr lang="ru-RU" dirty="0" err="1"/>
              <a:t>state</a:t>
            </a:r>
            <a:r>
              <a:rPr lang="ru-RU" dirty="0"/>
              <a:t> </a:t>
            </a:r>
            <a:r>
              <a:rPr lang="ru-RU" dirty="0" err="1"/>
              <a:t>program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development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education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Kazakhstan</a:t>
            </a:r>
            <a:r>
              <a:rPr lang="ru-RU" dirty="0"/>
              <a:t> </a:t>
            </a:r>
            <a:r>
              <a:rPr lang="ru-RU" dirty="0" err="1"/>
              <a:t>until</a:t>
            </a:r>
            <a:r>
              <a:rPr lang="ru-RU" dirty="0"/>
              <a:t> 2020). </a:t>
            </a:r>
            <a:r>
              <a:rPr lang="ru-RU" dirty="0" err="1"/>
              <a:t>Kazakhstan</a:t>
            </a:r>
            <a:r>
              <a:rPr lang="ru-RU" dirty="0"/>
              <a:t> </a:t>
            </a:r>
            <a:r>
              <a:rPr lang="ru-RU" dirty="0" err="1"/>
              <a:t>universities</a:t>
            </a:r>
            <a:r>
              <a:rPr lang="ru-RU" dirty="0"/>
              <a:t> </a:t>
            </a:r>
            <a:r>
              <a:rPr lang="ru-RU" dirty="0" err="1"/>
              <a:t>entered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world</a:t>
            </a:r>
            <a:r>
              <a:rPr lang="ru-RU" dirty="0"/>
              <a:t> </a:t>
            </a:r>
            <a:r>
              <a:rPr lang="ru-RU" dirty="0" err="1"/>
              <a:t>rankings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universities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54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err="1"/>
              <a:t>The</a:t>
            </a:r>
            <a:r>
              <a:rPr lang="ru-RU" sz="2000" b="1" dirty="0"/>
              <a:t> </a:t>
            </a:r>
            <a:r>
              <a:rPr lang="ru-RU" sz="2000" b="1" dirty="0" err="1"/>
              <a:t>system</a:t>
            </a:r>
            <a:r>
              <a:rPr lang="ru-RU" sz="2000" b="1" dirty="0"/>
              <a:t> </a:t>
            </a:r>
            <a:r>
              <a:rPr lang="ru-RU" sz="2000" b="1" dirty="0" err="1"/>
              <a:t>of</a:t>
            </a:r>
            <a:r>
              <a:rPr lang="ru-RU" sz="2000" b="1" dirty="0"/>
              <a:t> </a:t>
            </a:r>
            <a:r>
              <a:rPr lang="ru-RU" sz="2000" b="1" dirty="0" err="1"/>
              <a:t>education</a:t>
            </a:r>
            <a:r>
              <a:rPr lang="ru-RU" sz="2000" b="1" dirty="0"/>
              <a:t> </a:t>
            </a:r>
            <a:r>
              <a:rPr lang="ru-RU" sz="2000" b="1" dirty="0" err="1"/>
              <a:t>of</a:t>
            </a:r>
            <a:r>
              <a:rPr lang="ru-RU" sz="2000" b="1" dirty="0"/>
              <a:t> </a:t>
            </a:r>
            <a:r>
              <a:rPr lang="ru-RU" sz="2000" b="1" dirty="0" err="1"/>
              <a:t>the</a:t>
            </a:r>
            <a:r>
              <a:rPr lang="ru-RU" sz="2000" b="1" dirty="0"/>
              <a:t> </a:t>
            </a:r>
            <a:r>
              <a:rPr lang="ru-RU" sz="2000" b="1" dirty="0" err="1"/>
              <a:t>Republic</a:t>
            </a:r>
            <a:r>
              <a:rPr lang="ru-RU" sz="2000" b="1" dirty="0"/>
              <a:t> </a:t>
            </a:r>
            <a:r>
              <a:rPr lang="ru-RU" sz="2000" b="1" dirty="0" err="1"/>
              <a:t>of</a:t>
            </a:r>
            <a:r>
              <a:rPr lang="ru-RU" sz="2000" b="1" dirty="0"/>
              <a:t> </a:t>
            </a:r>
            <a:r>
              <a:rPr lang="ru-RU" sz="2000" b="1" dirty="0" err="1"/>
              <a:t>Kazakhstan</a:t>
            </a:r>
            <a:r>
              <a:rPr lang="ru-RU" sz="2000" b="1" dirty="0"/>
              <a:t> </a:t>
            </a:r>
            <a:r>
              <a:rPr lang="ru-RU" sz="2000" b="1" dirty="0" err="1"/>
              <a:t>is</a:t>
            </a:r>
            <a:r>
              <a:rPr lang="ru-RU" sz="2000" b="1" dirty="0"/>
              <a:t> a </a:t>
            </a:r>
            <a:r>
              <a:rPr lang="ru-RU" sz="2000" b="1" dirty="0" err="1"/>
              <a:t>set</a:t>
            </a:r>
            <a:r>
              <a:rPr lang="ru-RU" sz="2000" b="1" dirty="0"/>
              <a:t> </a:t>
            </a:r>
            <a:r>
              <a:rPr lang="ru-RU" sz="2000" b="1" dirty="0" err="1"/>
              <a:t>of</a:t>
            </a:r>
            <a:r>
              <a:rPr lang="ru-RU" sz="2000" b="1" dirty="0"/>
              <a:t> </a:t>
            </a:r>
            <a:r>
              <a:rPr lang="ru-RU" sz="2000" b="1" dirty="0" err="1"/>
              <a:t>interacting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organizations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regardless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ownership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forms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Continuing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programs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bodies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governing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organizations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subordinate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ensure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implementation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programs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").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moment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American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French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German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Russian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40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Kazakhstani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gymnasium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lyceum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vocational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lyceum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institute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academy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post-graduate-doctorate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reforms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being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actively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implemented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Since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2007,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pre-existing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postgraduate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doctoral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studies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eliminated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doctoral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studies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being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introduced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Since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master's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taken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post-graduate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97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/>
              <a:t>Reforms</a:t>
            </a:r>
            <a:r>
              <a:rPr lang="ru-RU" sz="2400" b="1" dirty="0"/>
              <a:t> </a:t>
            </a:r>
            <a:r>
              <a:rPr lang="ru-RU" sz="2400" b="1" dirty="0" err="1"/>
              <a:t>of</a:t>
            </a:r>
            <a:r>
              <a:rPr lang="ru-RU" sz="2400" b="1" dirty="0"/>
              <a:t> </a:t>
            </a:r>
            <a:r>
              <a:rPr lang="ru-RU" sz="2400" b="1" dirty="0" err="1"/>
              <a:t>higher</a:t>
            </a:r>
            <a:r>
              <a:rPr lang="ru-RU" sz="2400" b="1" dirty="0"/>
              <a:t> </a:t>
            </a:r>
            <a:r>
              <a:rPr lang="ru-RU" sz="2400" b="1" dirty="0" err="1"/>
              <a:t>education</a:t>
            </a:r>
            <a:r>
              <a:rPr lang="ru-RU" sz="2400" b="1" dirty="0"/>
              <a:t> </a:t>
            </a:r>
            <a:r>
              <a:rPr lang="ru-RU" sz="2400" b="1" dirty="0" err="1"/>
              <a:t>in</a:t>
            </a:r>
            <a:r>
              <a:rPr lang="ru-RU" sz="2400" b="1" dirty="0"/>
              <a:t> </a:t>
            </a:r>
            <a:r>
              <a:rPr lang="ru-RU" sz="2400" b="1" dirty="0" err="1"/>
              <a:t>the</a:t>
            </a:r>
            <a:r>
              <a:rPr lang="ru-RU" sz="2400" b="1" dirty="0"/>
              <a:t> </a:t>
            </a:r>
            <a:r>
              <a:rPr lang="ru-RU" sz="2400" b="1" dirty="0" err="1"/>
              <a:t>Republic</a:t>
            </a:r>
            <a:r>
              <a:rPr lang="ru-RU" sz="2400" b="1" dirty="0"/>
              <a:t> </a:t>
            </a:r>
            <a:r>
              <a:rPr lang="ru-RU" sz="2400" b="1" dirty="0" err="1"/>
              <a:t>of</a:t>
            </a:r>
            <a:r>
              <a:rPr lang="ru-RU" sz="2400" b="1" dirty="0"/>
              <a:t> </a:t>
            </a:r>
            <a:r>
              <a:rPr lang="ru-RU" sz="2400" b="1" dirty="0" err="1"/>
              <a:t>Kazakhstan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reform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carried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independence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directions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changed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beginning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centered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improving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integration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global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ayeva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Z.A.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highlights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stages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reforming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Kazakhstan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15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(1991-1994) 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establishment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legislative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regulatory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framework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tasks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creation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network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institutions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renew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specialties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ensure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independence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personnel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market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economy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areas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regions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measures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taken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legislative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support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" (1993).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1994,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Provisions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approved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determined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multi-level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country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academic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degrees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bachelors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masters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662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(1995-1998).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Modernization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updating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characterized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conceptual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reflected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approved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Council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President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RK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August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4, 1995,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adoption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regulatory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provisions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regulating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institutions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1995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1997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310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specialties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accepted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19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third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(1999-2000).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Decentralization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financing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expansion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academic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freedom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organizations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Cardinal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admission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institutions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carried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transition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specialists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basis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41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fourth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beginning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2001-present).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directions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progressive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21st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century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determined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2000,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adopted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determined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February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2004,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approved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until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2015 (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Akhmetova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G.K,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Isayeva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Z.A, 2005).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basis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until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2010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developed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aimed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improving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integration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global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56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defines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priority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organizational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basis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implementing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provides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directions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transition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a 12-year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Creation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profile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professionally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oriented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creation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level-post-secondary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vocational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provision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three-level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bachelor's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master's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doctoral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academic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credits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Creation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assessing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until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2010. 2005).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7386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367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The system of higher professional education in Kazakhstan</vt:lpstr>
      <vt:lpstr>The system of education of the Republic of Kazakhstan is a set of interacting</vt:lpstr>
      <vt:lpstr>Презентация PowerPoint</vt:lpstr>
      <vt:lpstr>Reforms of higher education in the Republic of Kazakhstan</vt:lpstr>
      <vt:lpstr>The first stage (1991-1994) - the establishment of the legislative and regulatory framework of higher education.</vt:lpstr>
      <vt:lpstr>The second stage (1995-1998). Modernization of the system of higher education, updating its content.</vt:lpstr>
      <vt:lpstr>The third stage (1999-2000). Decentralization of management and financing of education, expansion of academic freedom of educational organizations.</vt:lpstr>
      <vt:lpstr>The fourth stage (beginning of  2001-present). Strategic development of higher education.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2018-01-28T08:35:55Z</dcterms:created>
  <dcterms:modified xsi:type="dcterms:W3CDTF">2018-01-28T08:51:22Z</dcterms:modified>
</cp:coreProperties>
</file>